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304" r:id="rId4"/>
    <p:sldId id="319" r:id="rId5"/>
    <p:sldId id="328" r:id="rId6"/>
    <p:sldId id="309" r:id="rId7"/>
    <p:sldId id="329" r:id="rId8"/>
    <p:sldId id="330" r:id="rId9"/>
    <p:sldId id="303" r:id="rId10"/>
    <p:sldId id="323" r:id="rId11"/>
    <p:sldId id="335" r:id="rId12"/>
    <p:sldId id="318" r:id="rId13"/>
    <p:sldId id="320" r:id="rId14"/>
    <p:sldId id="305" r:id="rId15"/>
    <p:sldId id="322" r:id="rId16"/>
    <p:sldId id="331" r:id="rId17"/>
    <p:sldId id="332" r:id="rId18"/>
    <p:sldId id="333" r:id="rId19"/>
    <p:sldId id="334" r:id="rId20"/>
    <p:sldId id="324" r:id="rId21"/>
    <p:sldId id="336" r:id="rId22"/>
    <p:sldId id="307" r:id="rId23"/>
    <p:sldId id="327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9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CA"/>
    <a:srgbClr val="B892C0"/>
    <a:srgbClr val="A270AC"/>
    <a:srgbClr val="FF8FAC"/>
    <a:srgbClr val="6D2EA6"/>
    <a:srgbClr val="7A4D83"/>
    <a:srgbClr val="DE84A8"/>
    <a:srgbClr val="09BBF5"/>
    <a:srgbClr val="081733"/>
    <a:srgbClr val="068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-126" y="-84"/>
      </p:cViewPr>
      <p:guideLst>
        <p:guide orient="horz" pos="2092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343B38-A137-447C-919F-082649CAFF3D}" type="datetimeFigureOut">
              <a:rPr lang="zh-CN" altLang="en-US" smtClean="0"/>
              <a:pPr/>
              <a:t>2023/7/7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347CFA-CD07-4E97-BD1D-543751497A0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05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90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487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48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293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64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50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17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176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176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176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17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7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15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1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2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38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57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57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98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98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98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47CFA-CD07-4E97-BD1D-543751497A0D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32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solidFill>
          <a:srgbClr val="04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3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49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microsoft.com/office/2007/relationships/hdphoto" Target="../media/hdphoto1.wdp"/><Relationship Id="rId9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6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r="7996"/>
          <a:stretch/>
        </p:blipFill>
        <p:spPr>
          <a:xfrm rot="5400000">
            <a:off x="2637862" y="-2674375"/>
            <a:ext cx="6843252" cy="121920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75"/>
          <a:stretch/>
        </p:blipFill>
        <p:spPr>
          <a:xfrm>
            <a:off x="1511969" y="3365861"/>
            <a:ext cx="8746201" cy="587806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3" t="6882" r="2691" b="71613"/>
          <a:stretch/>
        </p:blipFill>
        <p:spPr>
          <a:xfrm>
            <a:off x="9295702" y="669794"/>
            <a:ext cx="2859787" cy="397192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49" y="921649"/>
            <a:ext cx="2367124" cy="2444212"/>
          </a:xfrm>
          <a:prstGeom prst="rect">
            <a:avLst/>
          </a:prstGeom>
        </p:spPr>
      </p:pic>
      <p:pic>
        <p:nvPicPr>
          <p:cNvPr id="30" name="坂本昌一郎 - 思い出をありがとう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19036" y="1547761"/>
            <a:ext cx="614161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MTCNN</a:t>
            </a:r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人脸检测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58170" y="557212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曹康杰</a:t>
            </a:r>
          </a:p>
        </p:txBody>
      </p:sp>
    </p:spTree>
    <p:extLst>
      <p:ext uri="{BB962C8B-B14F-4D97-AF65-F5344CB8AC3E}">
        <p14:creationId xmlns:p14="http://schemas.microsoft.com/office/powerpoint/2010/main" val="289223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361308" y="487036"/>
            <a:ext cx="4363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图像金字塔与偏移量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16" y="1200150"/>
            <a:ext cx="4088962" cy="289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53"/>
          <p:cNvSpPr/>
          <p:nvPr/>
        </p:nvSpPr>
        <p:spPr>
          <a:xfrm>
            <a:off x="242937" y="4526110"/>
            <a:ext cx="5183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框不变，缩小图像尺寸，可以框到所有不同尺寸的目标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724524" y="4021723"/>
            <a:ext cx="63150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偏移量：预测框和锚框之间的相对位置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的预测是通过卷积以滑动窗口的形式计算的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这其中并没有引入物体的绝对位置信息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通过计算偏移量可以使位置信息归一化，在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[-1, 1]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之间。相比于绝对坐标，偏移量的数值范围更容易进行网络计算和梯度下降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的数据需要反算，计算偏移量更容易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1" name="Picture 5" descr="E:\celeba\CelebA\Img\img_celeba.7z\img_celeba\00001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/>
          <a:stretch/>
        </p:blipFill>
        <p:spPr bwMode="auto">
          <a:xfrm>
            <a:off x="7400925" y="582285"/>
            <a:ext cx="3000156" cy="284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361308" y="487036"/>
            <a:ext cx="4363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非极大值抑制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752712" y="6134100"/>
            <a:ext cx="1913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6" y="1200150"/>
            <a:ext cx="3700463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23824"/>
            <a:ext cx="4314711" cy="658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目标检测入门之非最大值抑制(NMS)算法 - 墨天轮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38" y="2365068"/>
            <a:ext cx="3918562" cy="19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3905250" y="16002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315200" y="13716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485900" y="10096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85800" y="2705100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361308" y="487036"/>
            <a:ext cx="2426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5" y="1934699"/>
            <a:ext cx="5514235" cy="194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63" y="608410"/>
            <a:ext cx="50292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79999" y="5060297"/>
            <a:ext cx="60779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级联结构：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P-Net: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输入图像金字塔，将有概率是人脸的候选框输出 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</a:p>
          <a:p>
            <a:pPr lvl="1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R-Net: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P-Net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筛出的候选框输入，筛出更精确的人脸 ，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</a:p>
          <a:p>
            <a:pPr lvl="1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O-Net: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R-Net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的结果输入，对人脸进行关键点的定位</a:t>
            </a:r>
          </a:p>
        </p:txBody>
      </p:sp>
      <p:sp>
        <p:nvSpPr>
          <p:cNvPr id="13" name="矩形 12"/>
          <p:cNvSpPr/>
          <p:nvPr/>
        </p:nvSpPr>
        <p:spPr>
          <a:xfrm>
            <a:off x="10283596" y="300633"/>
            <a:ext cx="1908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缩放因子：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0.709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3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88457"/>
            <a:ext cx="12192000" cy="870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85800" y="2705100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361308" y="487036"/>
            <a:ext cx="2426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1175"/>
            <a:ext cx="4035988" cy="451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677847"/>
            <a:ext cx="4429066" cy="61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16" y="676982"/>
            <a:ext cx="4314884" cy="610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8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50315" y="-1171015"/>
            <a:ext cx="4500357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600" b="1" dirty="0">
                <a:ln>
                  <a:solidFill>
                    <a:srgbClr val="44C9F5"/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rPr>
              <a:t>3</a:t>
            </a:r>
            <a:endParaRPr lang="zh-CN" altLang="en-US" sz="49600" b="1" dirty="0">
              <a:ln>
                <a:solidFill>
                  <a:srgbClr val="44C9F5"/>
                </a:solidFill>
              </a:ln>
              <a:noFill/>
              <a:latin typeface="OCR A Extended" panose="02010509020102010303" pitchFamily="50" charset="0"/>
              <a:ea typeface="微软雅黑" panose="020B0503020204020204" pitchFamily="34" charset="-122"/>
              <a:cs typeface="IrisUPC" panose="020B0604020202020204" pitchFamily="34" charset="-3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530946" y="830826"/>
            <a:ext cx="15313748" cy="4313690"/>
            <a:chOff x="-530946" y="830826"/>
            <a:chExt cx="15313748" cy="4313690"/>
          </a:xfrm>
        </p:grpSpPr>
        <p:sp>
          <p:nvSpPr>
            <p:cNvPr id="5" name="矩形 4"/>
            <p:cNvSpPr/>
            <p:nvPr/>
          </p:nvSpPr>
          <p:spPr>
            <a:xfrm>
              <a:off x="-530946" y="4458929"/>
              <a:ext cx="12960000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-383460" y="973394"/>
              <a:ext cx="5250426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饼形 5"/>
            <p:cNvSpPr/>
            <p:nvPr/>
          </p:nvSpPr>
          <p:spPr>
            <a:xfrm>
              <a:off x="4601496" y="1002194"/>
              <a:ext cx="630000" cy="630000"/>
            </a:xfrm>
            <a:prstGeom prst="pie">
              <a:avLst>
                <a:gd name="adj1" fmla="val 5351128"/>
                <a:gd name="adj2" fmla="val 16200000"/>
              </a:avLst>
            </a:prstGeom>
            <a:gradFill>
              <a:gsLst>
                <a:gs pos="0">
                  <a:srgbClr val="F682B0"/>
                </a:gs>
                <a:gs pos="33000">
                  <a:srgbClr val="FE93AA"/>
                </a:gs>
                <a:gs pos="77000">
                  <a:srgbClr val="F8BCCC"/>
                </a:gs>
                <a:gs pos="53000">
                  <a:srgbClr val="FD8EAC"/>
                </a:gs>
                <a:gs pos="97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32376" y="1007807"/>
              <a:ext cx="5250426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148914" y="830826"/>
              <a:ext cx="900000" cy="900000"/>
            </a:xfrm>
            <a:prstGeom prst="ellipse">
              <a:avLst/>
            </a:prstGeom>
            <a:gradFill flip="none" rotWithShape="1">
              <a:gsLst>
                <a:gs pos="82000">
                  <a:srgbClr val="C05EA6"/>
                </a:gs>
                <a:gs pos="0">
                  <a:srgbClr val="F682B0"/>
                </a:gs>
                <a:gs pos="29000">
                  <a:srgbClr val="FE93AA"/>
                </a:gs>
                <a:gs pos="56000">
                  <a:srgbClr val="FD8EAC"/>
                </a:gs>
                <a:gs pos="97000">
                  <a:srgbClr val="B45BA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2018430" y="4630995"/>
              <a:ext cx="2477730" cy="265471"/>
            </a:xfrm>
            <a:prstGeom prst="rect">
              <a:avLst/>
            </a:prstGeom>
            <a:gradFill>
              <a:gsLst>
                <a:gs pos="74000">
                  <a:srgbClr val="975FA2"/>
                </a:gs>
                <a:gs pos="50000">
                  <a:srgbClr val="F682B0"/>
                </a:gs>
                <a:gs pos="7000">
                  <a:srgbClr val="FE93AA"/>
                </a:gs>
                <a:gs pos="30000">
                  <a:srgbClr val="FD8EAC"/>
                </a:gs>
                <a:gs pos="97000">
                  <a:srgbClr val="38CEE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24515" y="4424516"/>
              <a:ext cx="720000" cy="720000"/>
            </a:xfrm>
            <a:prstGeom prst="ellipse">
              <a:avLst/>
            </a:prstGeom>
            <a:gradFill flip="none" rotWithShape="1">
              <a:gsLst>
                <a:gs pos="82000">
                  <a:srgbClr val="C05EA6"/>
                </a:gs>
                <a:gs pos="0">
                  <a:srgbClr val="F682B0"/>
                </a:gs>
                <a:gs pos="29000">
                  <a:srgbClr val="FE93AA"/>
                </a:gs>
                <a:gs pos="56000">
                  <a:srgbClr val="FD8EAC"/>
                </a:gs>
                <a:gs pos="97000">
                  <a:srgbClr val="B45BA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33604" y="1269844"/>
              <a:ext cx="4500357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3</a:t>
              </a:r>
              <a:endParaRPr lang="zh-CN" altLang="en-US" sz="199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79630" y="1269844"/>
              <a:ext cx="4500357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3</a:t>
              </a:r>
              <a:endParaRPr lang="zh-CN" altLang="en-US" sz="199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02583" y="4444180"/>
              <a:ext cx="442451" cy="630000"/>
              <a:chOff x="7593320" y="7069392"/>
              <a:chExt cx="442451" cy="6300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542131" y="4449096"/>
              <a:ext cx="442451" cy="630000"/>
              <a:chOff x="7593320" y="7069392"/>
              <a:chExt cx="442451" cy="630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0670816" y="4483509"/>
              <a:ext cx="442451" cy="630000"/>
              <a:chOff x="7593320" y="7069392"/>
              <a:chExt cx="442451" cy="6300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 flipH="1" flipV="1">
              <a:off x="5086094" y="1297858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0800000">
              <a:off x="6253317" y="1268362"/>
              <a:ext cx="825909" cy="530944"/>
            </a:xfrm>
            <a:prstGeom prst="curvedConnector3">
              <a:avLst>
                <a:gd name="adj1" fmla="val 10714"/>
              </a:avLst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7049729" y="2192364"/>
              <a:ext cx="0" cy="85556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5395810" y="3013587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7054646" y="3613125"/>
              <a:ext cx="0" cy="85556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 flipV="1">
              <a:off x="5395810" y="4812890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3750315" y="5394704"/>
            <a:ext cx="4486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</a:p>
        </p:txBody>
      </p:sp>
    </p:spTree>
    <p:extLst>
      <p:ext uri="{BB962C8B-B14F-4D97-AF65-F5344CB8AC3E}">
        <p14:creationId xmlns:p14="http://schemas.microsoft.com/office/powerpoint/2010/main" val="22460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895350" y="60960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781800" y="8572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2400" y="20193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781300" y="57721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504950" y="3213563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01050" y="21907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361308" y="487036"/>
            <a:ext cx="5210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Celeba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数据集训练结果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(10h)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E:\pyprojects\zhenshu_caokj\week11_celeba\test_results2\img0_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11325"/>
            <a:ext cx="340995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yprojects\zhenshu_caokj\week11_celeba\test_results2\img11_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9"/>
          <a:stretch/>
        </p:blipFill>
        <p:spPr bwMode="auto">
          <a:xfrm>
            <a:off x="3876676" y="1096500"/>
            <a:ext cx="7867650" cy="32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pyprojects\zhenshu_caokj\week11_celeba\test_results2\img13_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1" y="4070388"/>
            <a:ext cx="3787258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pyprojects\zhenshu_caokj\week11_celeba\test_results4\img3__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100" y="4552918"/>
            <a:ext cx="2066925" cy="21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E:\pyprojects\zhenshu_caokj\week11_celeba\test_results\img5__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75" y="4148034"/>
            <a:ext cx="3981450" cy="26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19169" y="40603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</a:rPr>
              <a:t>效果较差</a:t>
            </a:r>
          </a:p>
        </p:txBody>
      </p:sp>
    </p:spTree>
    <p:extLst>
      <p:ext uri="{BB962C8B-B14F-4D97-AF65-F5344CB8AC3E}">
        <p14:creationId xmlns:p14="http://schemas.microsoft.com/office/powerpoint/2010/main" val="32077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895350" y="60960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781800" y="8572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2400" y="20193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781300" y="57721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504950" y="3213563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01050" y="21907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361308" y="487036"/>
            <a:ext cx="52109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Celeba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数据集训练结果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(20h)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 descr="E:\pyprojects\zhenshu_caokj\week11_celeba\test_results\img0_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0" y="1261600"/>
            <a:ext cx="3781425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pyprojects\zhenshu_caokj\week11_celeba\test_results\img20_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255218"/>
            <a:ext cx="5424487" cy="373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pyprojects\zhenshu_caokj\week11_celeba\test_results\img5_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2400"/>
            <a:ext cx="4182250" cy="27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:\pyprojects\zhenshu_caokj\week11_celeba\test_results\img21__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701040"/>
            <a:ext cx="7078229" cy="39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2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895350" y="60960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781800" y="8572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2400" y="20193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781300" y="57721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504950" y="3213563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01050" y="21907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361307" y="487036"/>
            <a:ext cx="5868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LFW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数据集训练结果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+10h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E:\pyprojects\zhenshu_caokj\week11_celeba\test_results\img5_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0193"/>
            <a:ext cx="3886249" cy="253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pyprojects\zhenshu_caokj\week11_celeba\test_results\img21__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479" y="1952497"/>
            <a:ext cx="8295521" cy="46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pyprojects\zhenshu_caokj\week11_celeba\test_results\img3_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9" y="4034400"/>
            <a:ext cx="2471371" cy="261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3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895350" y="60960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781800" y="8572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2400" y="20193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781300" y="57721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504950" y="3213563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01050" y="21907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361307" y="487036"/>
            <a:ext cx="5868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LFW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数据集训练结果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</a:t>
            </a: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7" y="1285875"/>
            <a:ext cx="3876113" cy="264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E:\pyprojects\zhenshu_caokj\week11_celeba\test_results\R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24" y="1285875"/>
            <a:ext cx="6771426" cy="45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9" y="4393572"/>
            <a:ext cx="3367088" cy="219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04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895350" y="60960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781800" y="8572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2400" y="20193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781300" y="57721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504950" y="3213563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01050" y="21907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361307" y="487036"/>
            <a:ext cx="5868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LFW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数据集训练结果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</a:t>
            </a: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E:\pyprojects\zhenshu_caokj\week11_celeba\test_results\self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6" y="1024500"/>
            <a:ext cx="10009650" cy="562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87257" y="740228"/>
            <a:ext cx="2017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030553" y="2192439"/>
            <a:ext cx="2236510" cy="2943372"/>
            <a:chOff x="967240" y="2207188"/>
            <a:chExt cx="2236510" cy="2943372"/>
          </a:xfrm>
        </p:grpSpPr>
        <p:sp>
          <p:nvSpPr>
            <p:cNvPr id="26" name="矩形 25"/>
            <p:cNvSpPr/>
            <p:nvPr/>
          </p:nvSpPr>
          <p:spPr>
            <a:xfrm>
              <a:off x="967240" y="4565785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数据集制作</a:t>
              </a:r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005495" y="2207188"/>
              <a:ext cx="2160000" cy="1800000"/>
            </a:xfrm>
            <a:prstGeom prst="triangle">
              <a:avLst/>
            </a:prstGeom>
            <a:noFill/>
            <a:ln>
              <a:solidFill>
                <a:srgbClr val="336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67857" y="2501901"/>
              <a:ext cx="203527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gradFill>
                    <a:gsLst>
                      <a:gs pos="74000">
                        <a:srgbClr val="C05EA6"/>
                      </a:gs>
                      <a:gs pos="0">
                        <a:srgbClr val="F682B0"/>
                      </a:gs>
                      <a:gs pos="22000">
                        <a:srgbClr val="FE93AA"/>
                      </a:gs>
                      <a:gs pos="45000">
                        <a:srgbClr val="FD8EAC"/>
                      </a:gs>
                      <a:gs pos="99091">
                        <a:srgbClr val="80508A"/>
                      </a:gs>
                    </a:gsLst>
                    <a:lin ang="0" scaled="1"/>
                  </a:gradFill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1</a:t>
              </a:r>
              <a:endParaRPr lang="zh-CN" altLang="en-US" sz="8800" b="1" dirty="0">
                <a:gradFill>
                  <a:gsLst>
                    <a:gs pos="74000">
                      <a:srgbClr val="C05EA6"/>
                    </a:gs>
                    <a:gs pos="0">
                      <a:srgbClr val="F682B0"/>
                    </a:gs>
                    <a:gs pos="22000">
                      <a:srgbClr val="FE93AA"/>
                    </a:gs>
                    <a:gs pos="45000">
                      <a:srgbClr val="FD8EAC"/>
                    </a:gs>
                    <a:gs pos="99091">
                      <a:srgbClr val="80508A"/>
                    </a:gs>
                  </a:gsLst>
                  <a:lin ang="0" scaled="1"/>
                </a:gradFill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944743" y="2192439"/>
            <a:ext cx="2160000" cy="2943372"/>
            <a:chOff x="1005495" y="2207188"/>
            <a:chExt cx="2160000" cy="2943372"/>
          </a:xfrm>
        </p:grpSpPr>
        <p:sp>
          <p:nvSpPr>
            <p:cNvPr id="39" name="矩形 38"/>
            <p:cNvSpPr/>
            <p:nvPr/>
          </p:nvSpPr>
          <p:spPr>
            <a:xfrm>
              <a:off x="1582793" y="4565785"/>
              <a:ext cx="100540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1005495" y="2207188"/>
              <a:ext cx="2160000" cy="1800000"/>
            </a:xfrm>
            <a:prstGeom prst="triangle">
              <a:avLst/>
            </a:prstGeom>
            <a:noFill/>
            <a:ln>
              <a:solidFill>
                <a:srgbClr val="336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67857" y="2501901"/>
              <a:ext cx="203527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gradFill>
                    <a:gsLst>
                      <a:gs pos="74000">
                        <a:srgbClr val="C05EA6"/>
                      </a:gs>
                      <a:gs pos="0">
                        <a:srgbClr val="F682B0"/>
                      </a:gs>
                      <a:gs pos="22000">
                        <a:srgbClr val="FE93AA"/>
                      </a:gs>
                      <a:gs pos="45000">
                        <a:srgbClr val="FD8EAC"/>
                      </a:gs>
                      <a:gs pos="99091">
                        <a:srgbClr val="80508A"/>
                      </a:gs>
                    </a:gsLst>
                    <a:lin ang="0" scaled="1"/>
                  </a:gradFill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2</a:t>
              </a:r>
              <a:endParaRPr lang="zh-CN" altLang="en-US" sz="8800" b="1" dirty="0">
                <a:gradFill>
                  <a:gsLst>
                    <a:gs pos="74000">
                      <a:srgbClr val="C05EA6"/>
                    </a:gs>
                    <a:gs pos="0">
                      <a:srgbClr val="F682B0"/>
                    </a:gs>
                    <a:gs pos="22000">
                      <a:srgbClr val="FE93AA"/>
                    </a:gs>
                    <a:gs pos="45000">
                      <a:srgbClr val="FD8EAC"/>
                    </a:gs>
                    <a:gs pos="99091">
                      <a:srgbClr val="80508A"/>
                    </a:gs>
                  </a:gsLst>
                  <a:lin ang="0" scaled="1"/>
                </a:gradFill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372055" y="2192439"/>
            <a:ext cx="3057248" cy="2943372"/>
            <a:chOff x="556872" y="2207188"/>
            <a:chExt cx="3057248" cy="2943372"/>
          </a:xfrm>
        </p:grpSpPr>
        <p:sp>
          <p:nvSpPr>
            <p:cNvPr id="44" name="矩形 43"/>
            <p:cNvSpPr/>
            <p:nvPr/>
          </p:nvSpPr>
          <p:spPr>
            <a:xfrm>
              <a:off x="556872" y="4565785"/>
              <a:ext cx="30572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训练过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程，总结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>
              <a:off x="1005495" y="2207188"/>
              <a:ext cx="2160000" cy="1800000"/>
            </a:xfrm>
            <a:prstGeom prst="triangle">
              <a:avLst/>
            </a:prstGeom>
            <a:noFill/>
            <a:ln>
              <a:solidFill>
                <a:srgbClr val="336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67857" y="2501901"/>
              <a:ext cx="203527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gradFill>
                    <a:gsLst>
                      <a:gs pos="74000">
                        <a:srgbClr val="C05EA6"/>
                      </a:gs>
                      <a:gs pos="0">
                        <a:srgbClr val="F682B0"/>
                      </a:gs>
                      <a:gs pos="22000">
                        <a:srgbClr val="FE93AA"/>
                      </a:gs>
                      <a:gs pos="45000">
                        <a:srgbClr val="FD8EAC"/>
                      </a:gs>
                      <a:gs pos="99091">
                        <a:srgbClr val="80508A"/>
                      </a:gs>
                    </a:gsLst>
                    <a:lin ang="0" scaled="1"/>
                  </a:gradFill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3</a:t>
              </a:r>
              <a:endParaRPr lang="zh-CN" altLang="en-US" sz="8800" b="1" dirty="0">
                <a:gradFill>
                  <a:gsLst>
                    <a:gs pos="74000">
                      <a:srgbClr val="C05EA6"/>
                    </a:gs>
                    <a:gs pos="0">
                      <a:srgbClr val="F682B0"/>
                    </a:gs>
                    <a:gs pos="22000">
                      <a:srgbClr val="FE93AA"/>
                    </a:gs>
                    <a:gs pos="45000">
                      <a:srgbClr val="FD8EAC"/>
                    </a:gs>
                    <a:gs pos="99091">
                      <a:srgbClr val="80508A"/>
                    </a:gs>
                  </a:gsLst>
                  <a:lin ang="0" scaled="1"/>
                </a:gradFill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</p:grpSp>
      <p:sp>
        <p:nvSpPr>
          <p:cNvPr id="53" name="等腰三角形 52"/>
          <p:cNvSpPr/>
          <p:nvPr/>
        </p:nvSpPr>
        <p:spPr>
          <a:xfrm>
            <a:off x="2888584" y="-1076632"/>
            <a:ext cx="6341807" cy="5412657"/>
          </a:xfrm>
          <a:prstGeom prst="triangle">
            <a:avLst/>
          </a:prstGeom>
          <a:noFill/>
          <a:ln w="6350">
            <a:gradFill flip="none" rotWithShape="1">
              <a:gsLst>
                <a:gs pos="0">
                  <a:srgbClr val="F682B0"/>
                </a:gs>
                <a:gs pos="38000">
                  <a:srgbClr val="C05EA6"/>
                </a:gs>
                <a:gs pos="66000">
                  <a:srgbClr val="4C2A5E"/>
                </a:gs>
                <a:gs pos="97000">
                  <a:srgbClr val="040000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等腰三角形 53"/>
          <p:cNvSpPr/>
          <p:nvPr/>
        </p:nvSpPr>
        <p:spPr>
          <a:xfrm>
            <a:off x="0" y="-1076632"/>
            <a:ext cx="6341807" cy="5412657"/>
          </a:xfrm>
          <a:prstGeom prst="triangle">
            <a:avLst/>
          </a:prstGeom>
          <a:noFill/>
          <a:ln w="6350">
            <a:gradFill flip="none" rotWithShape="1">
              <a:gsLst>
                <a:gs pos="0">
                  <a:srgbClr val="F682B0"/>
                </a:gs>
                <a:gs pos="38000">
                  <a:srgbClr val="C05EA6"/>
                </a:gs>
                <a:gs pos="66000">
                  <a:srgbClr val="4C2A5E"/>
                </a:gs>
                <a:gs pos="97000">
                  <a:srgbClr val="040000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5850193" y="-1076632"/>
            <a:ext cx="6341807" cy="5412657"/>
          </a:xfrm>
          <a:prstGeom prst="triangle">
            <a:avLst/>
          </a:prstGeom>
          <a:noFill/>
          <a:ln w="6350">
            <a:gradFill flip="none" rotWithShape="1">
              <a:gsLst>
                <a:gs pos="0">
                  <a:srgbClr val="F682B0"/>
                </a:gs>
                <a:gs pos="38000">
                  <a:srgbClr val="C05EA6"/>
                </a:gs>
                <a:gs pos="66000">
                  <a:srgbClr val="4C2A5E"/>
                </a:gs>
                <a:gs pos="97000">
                  <a:srgbClr val="040000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847230" y="560439"/>
            <a:ext cx="4424516" cy="14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905250" y="16002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15200" y="13716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485900" y="10096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200400" y="61722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0" y="2705100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058400" y="23050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361308" y="487036"/>
            <a:ext cx="5306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Yoloface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pic>
        <p:nvPicPr>
          <p:cNvPr id="7170" name="Picture 2" descr="E:\pyprojects\yolo-face-with-landmark-master\test_imgs\outputs\self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308" y="1096500"/>
            <a:ext cx="9893042" cy="555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19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905250" y="1600200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15200" y="13716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485900" y="10096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200400" y="61722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5800" y="2705100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058400" y="23050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361308" y="487036"/>
            <a:ext cx="5306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6498D90B-533E-AB41-D124-499E4C207B92}"/>
              </a:ext>
            </a:extLst>
          </p:cNvPr>
          <p:cNvSpPr/>
          <p:nvPr/>
        </p:nvSpPr>
        <p:spPr>
          <a:xfrm>
            <a:off x="1056508" y="1330226"/>
            <a:ext cx="97882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相同点都</a:t>
            </a:r>
            <a:r>
              <a:rPr lang="zh-CN" altLang="en-US" sz="2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是使用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不同尺寸</a:t>
            </a:r>
            <a:r>
              <a:rPr lang="zh-CN" altLang="en-US" sz="2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特征的思想，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都是先预测边界框再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 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单阶段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zh-CN" altLang="en-US" sz="2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特征金字塔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来处理不同尺度的目标，以检测不同大小的目标对象。比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速度更快，并且可以检测多种类别而不单是人脸。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6240D45-4404-2448-A069-DD6F076B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939" y="3503674"/>
            <a:ext cx="6150867" cy="240647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078AAEEF-FFF9-EBCA-AD2C-2C197CE0E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46" y="3503674"/>
            <a:ext cx="4852074" cy="2406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28449" y="6216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多层特征图进行预测</a:t>
            </a:r>
          </a:p>
        </p:txBody>
      </p:sp>
    </p:spTree>
    <p:extLst>
      <p:ext uri="{BB962C8B-B14F-4D97-AF65-F5344CB8AC3E}">
        <p14:creationId xmlns:p14="http://schemas.microsoft.com/office/powerpoint/2010/main" val="27706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>
            <a:off x="10189936" y="4619171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1525250" y="95250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45943" y="1545772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552871" y="5871935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200400" y="617220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85800" y="2705100"/>
            <a:ext cx="144000" cy="144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6200" y="480060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058400" y="23050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1361308" y="487036"/>
            <a:ext cx="2426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矩形 13"/>
          <p:cNvSpPr/>
          <p:nvPr/>
        </p:nvSpPr>
        <p:spPr>
          <a:xfrm>
            <a:off x="1381796" y="1854257"/>
            <a:ext cx="96587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可能由于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lfw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数据集质量较差，所以最后关键点检测效果较差。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数据的读写最好使用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可以对权重进行备份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960" y="3206287"/>
            <a:ext cx="26003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10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r="7996"/>
          <a:stretch/>
        </p:blipFill>
        <p:spPr>
          <a:xfrm rot="5400000">
            <a:off x="2637862" y="-2674375"/>
            <a:ext cx="6843252" cy="121920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84"/>
          <a:stretch/>
        </p:blipFill>
        <p:spPr>
          <a:xfrm>
            <a:off x="1686387" y="-936625"/>
            <a:ext cx="8746201" cy="85153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38451" y="2124075"/>
            <a:ext cx="6834232" cy="3985795"/>
            <a:chOff x="2152651" y="5153025"/>
            <a:chExt cx="6834232" cy="398579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012" y="6694608"/>
              <a:ext cx="2367124" cy="2444212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152651" y="5153025"/>
              <a:ext cx="68342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4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530946" y="-846548"/>
            <a:ext cx="15313748" cy="7725192"/>
            <a:chOff x="-471952" y="-433596"/>
            <a:chExt cx="15313748" cy="7725192"/>
          </a:xfrm>
        </p:grpSpPr>
        <p:sp>
          <p:nvSpPr>
            <p:cNvPr id="5" name="矩形 4"/>
            <p:cNvSpPr/>
            <p:nvPr/>
          </p:nvSpPr>
          <p:spPr>
            <a:xfrm>
              <a:off x="-471952" y="5196348"/>
              <a:ext cx="12960000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-324466" y="1710813"/>
              <a:ext cx="5250426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09309" y="-433596"/>
              <a:ext cx="4500357" cy="772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9600" b="1" dirty="0">
                  <a:ln>
                    <a:solidFill>
                      <a:srgbClr val="44C9F5"/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1</a:t>
              </a:r>
              <a:endParaRPr lang="zh-CN" altLang="en-US" sz="49600" b="1" dirty="0">
                <a:ln>
                  <a:solidFill>
                    <a:srgbClr val="44C9F5"/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sp>
          <p:nvSpPr>
            <p:cNvPr id="6" name="饼形 5"/>
            <p:cNvSpPr/>
            <p:nvPr/>
          </p:nvSpPr>
          <p:spPr>
            <a:xfrm>
              <a:off x="4660490" y="1739613"/>
              <a:ext cx="630000" cy="630000"/>
            </a:xfrm>
            <a:prstGeom prst="pie">
              <a:avLst>
                <a:gd name="adj1" fmla="val 5351128"/>
                <a:gd name="adj2" fmla="val 16200000"/>
              </a:avLst>
            </a:prstGeom>
            <a:gradFill>
              <a:gsLst>
                <a:gs pos="0">
                  <a:srgbClr val="F682B0"/>
                </a:gs>
                <a:gs pos="33000">
                  <a:srgbClr val="FE93AA"/>
                </a:gs>
                <a:gs pos="77000">
                  <a:srgbClr val="F8BCCC"/>
                </a:gs>
                <a:gs pos="53000">
                  <a:srgbClr val="FD8EAC"/>
                </a:gs>
                <a:gs pos="97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91370" y="1745226"/>
              <a:ext cx="5250426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6754762" y="1740310"/>
              <a:ext cx="3362632" cy="2354672"/>
            </a:xfrm>
            <a:prstGeom prst="parallelogram">
              <a:avLst>
                <a:gd name="adj" fmla="val 109952"/>
              </a:avLst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207908" y="1568245"/>
              <a:ext cx="900000" cy="900000"/>
            </a:xfrm>
            <a:prstGeom prst="ellipse">
              <a:avLst/>
            </a:prstGeom>
            <a:gradFill flip="none" rotWithShape="1">
              <a:gsLst>
                <a:gs pos="82000">
                  <a:srgbClr val="C05EA6"/>
                </a:gs>
                <a:gs pos="0">
                  <a:srgbClr val="F682B0"/>
                </a:gs>
                <a:gs pos="29000">
                  <a:srgbClr val="FE93AA"/>
                </a:gs>
                <a:gs pos="56000">
                  <a:srgbClr val="FD8EAC"/>
                </a:gs>
                <a:gs pos="97000">
                  <a:srgbClr val="B45BA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9068212">
              <a:off x="7167714" y="3321310"/>
              <a:ext cx="1440000" cy="265471"/>
            </a:xfrm>
            <a:prstGeom prst="rect">
              <a:avLst/>
            </a:prstGeom>
            <a:gradFill>
              <a:gsLst>
                <a:gs pos="74000">
                  <a:srgbClr val="975FA2"/>
                </a:gs>
                <a:gs pos="50000">
                  <a:srgbClr val="F682B0"/>
                </a:gs>
                <a:gs pos="7000">
                  <a:srgbClr val="FE93AA"/>
                </a:gs>
                <a:gs pos="30000">
                  <a:srgbClr val="FD8EAC"/>
                </a:gs>
                <a:gs pos="97000">
                  <a:srgbClr val="38CEE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813754" y="3734982"/>
              <a:ext cx="720000" cy="720000"/>
            </a:xfrm>
            <a:prstGeom prst="ellipse">
              <a:avLst/>
            </a:prstGeom>
            <a:gradFill flip="none" rotWithShape="1">
              <a:gsLst>
                <a:gs pos="82000">
                  <a:srgbClr val="C05EA6"/>
                </a:gs>
                <a:gs pos="0">
                  <a:srgbClr val="F682B0"/>
                </a:gs>
                <a:gs pos="29000">
                  <a:srgbClr val="FE93AA"/>
                </a:gs>
                <a:gs pos="56000">
                  <a:srgbClr val="FD8EAC"/>
                </a:gs>
                <a:gs pos="97000">
                  <a:srgbClr val="B45BA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2598" y="2007263"/>
              <a:ext cx="4500357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1</a:t>
              </a:r>
              <a:endParaRPr lang="zh-CN" altLang="en-US" sz="199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38624" y="2007263"/>
              <a:ext cx="4500357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1</a:t>
              </a:r>
              <a:endParaRPr lang="zh-CN" altLang="en-US" sz="199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61577" y="5181599"/>
              <a:ext cx="442451" cy="630000"/>
              <a:chOff x="7593320" y="7069392"/>
              <a:chExt cx="442451" cy="6300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554287" y="5186515"/>
              <a:ext cx="442451" cy="630000"/>
              <a:chOff x="7593320" y="7069392"/>
              <a:chExt cx="442451" cy="630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0729810" y="5220928"/>
              <a:ext cx="442451" cy="630000"/>
              <a:chOff x="7593320" y="7069392"/>
              <a:chExt cx="442451" cy="6300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 flipH="1" flipV="1">
              <a:off x="5145088" y="2035277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6118482" y="2487330"/>
              <a:ext cx="0" cy="85556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6118482" y="4094982"/>
              <a:ext cx="0" cy="85556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 flipV="1">
              <a:off x="5454804" y="5550309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3816386" y="5394704"/>
            <a:ext cx="4486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数据集制作</a:t>
            </a:r>
          </a:p>
        </p:txBody>
      </p:sp>
    </p:spTree>
    <p:extLst>
      <p:ext uri="{BB962C8B-B14F-4D97-AF65-F5344CB8AC3E}">
        <p14:creationId xmlns:p14="http://schemas.microsoft.com/office/powerpoint/2010/main" val="5607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647950" y="4095750"/>
            <a:ext cx="252000" cy="252000"/>
          </a:xfrm>
          <a:prstGeom prst="ellipse">
            <a:avLst/>
          </a:prstGeom>
          <a:solidFill>
            <a:srgbClr val="42A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487150" y="1600200"/>
            <a:ext cx="144000" cy="144000"/>
          </a:xfrm>
          <a:prstGeom prst="ellipse">
            <a:avLst/>
          </a:prstGeom>
          <a:solidFill>
            <a:srgbClr val="42A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449050" y="4343400"/>
            <a:ext cx="144000" cy="144000"/>
          </a:xfrm>
          <a:prstGeom prst="ellipse">
            <a:avLst/>
          </a:prstGeom>
          <a:solidFill>
            <a:srgbClr val="42A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505950" y="5429250"/>
            <a:ext cx="144000" cy="144000"/>
          </a:xfrm>
          <a:prstGeom prst="ellipse">
            <a:avLst/>
          </a:prstGeom>
          <a:solidFill>
            <a:srgbClr val="FF8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4400" y="1581150"/>
            <a:ext cx="144000" cy="144000"/>
          </a:xfrm>
          <a:prstGeom prst="ellipse">
            <a:avLst/>
          </a:prstGeom>
          <a:solidFill>
            <a:srgbClr val="FF8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638550" y="5981700"/>
            <a:ext cx="144000" cy="144000"/>
          </a:xfrm>
          <a:prstGeom prst="ellipse">
            <a:avLst/>
          </a:prstGeom>
          <a:solidFill>
            <a:srgbClr val="FF8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9550" y="2705100"/>
            <a:ext cx="144000" cy="144000"/>
          </a:xfrm>
          <a:prstGeom prst="ellipse">
            <a:avLst/>
          </a:prstGeom>
          <a:solidFill>
            <a:srgbClr val="975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610600" y="4400550"/>
            <a:ext cx="72000" cy="72000"/>
          </a:xfrm>
          <a:prstGeom prst="ellipse">
            <a:avLst/>
          </a:prstGeom>
          <a:solidFill>
            <a:srgbClr val="975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8200" y="49149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58400" y="230505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361308" y="487036"/>
            <a:ext cx="3598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celeba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4" y="2343045"/>
            <a:ext cx="6133206" cy="321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1911539" y="5720090"/>
            <a:ext cx="3598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202599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957" y="2418189"/>
            <a:ext cx="5201981" cy="316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/>
          <p:nvPr/>
        </p:nvSpPr>
        <p:spPr>
          <a:xfrm>
            <a:off x="8259389" y="5602480"/>
            <a:ext cx="3598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对应标签</a:t>
            </a:r>
          </a:p>
        </p:txBody>
      </p:sp>
      <p:sp>
        <p:nvSpPr>
          <p:cNvPr id="38" name="矩形 37"/>
          <p:cNvSpPr/>
          <p:nvPr/>
        </p:nvSpPr>
        <p:spPr>
          <a:xfrm>
            <a:off x="5075819" y="6347752"/>
            <a:ext cx="7141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标签格式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imgname, x1, y1, x2, y2, lx1, ly1, lx2, ly2, lx3, ly3, lx4, ly4, lx5, 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28750" y="1120259"/>
            <a:ext cx="101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CelebFaces </a:t>
            </a:r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属性数据集（</a:t>
            </a:r>
            <a:r>
              <a:rPr lang="en-US" altLang="zh-CN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CelebA</a:t>
            </a:r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是一个大规模的人脸属性数据集，包含超过</a:t>
            </a:r>
            <a:r>
              <a:rPr lang="en-US" altLang="zh-CN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 </a:t>
            </a:r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万张</a:t>
            </a:r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名人图像。</a:t>
            </a:r>
            <a:endParaRPr lang="en-US" altLang="zh-CN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该数据集可用作以下计算机视觉任务的训练和测试集：人脸属性识别、人脸识别、人脸检测、面部定位以及人脸编辑和合成。</a:t>
            </a:r>
          </a:p>
        </p:txBody>
      </p:sp>
    </p:spTree>
    <p:extLst>
      <p:ext uri="{BB962C8B-B14F-4D97-AF65-F5344CB8AC3E}">
        <p14:creationId xmlns:p14="http://schemas.microsoft.com/office/powerpoint/2010/main" val="42692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647950" y="4095750"/>
            <a:ext cx="252000" cy="252000"/>
          </a:xfrm>
          <a:prstGeom prst="ellipse">
            <a:avLst/>
          </a:prstGeom>
          <a:solidFill>
            <a:srgbClr val="42A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487150" y="1600200"/>
            <a:ext cx="144000" cy="144000"/>
          </a:xfrm>
          <a:prstGeom prst="ellipse">
            <a:avLst/>
          </a:prstGeom>
          <a:solidFill>
            <a:srgbClr val="42A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449050" y="4343400"/>
            <a:ext cx="144000" cy="144000"/>
          </a:xfrm>
          <a:prstGeom prst="ellipse">
            <a:avLst/>
          </a:prstGeom>
          <a:solidFill>
            <a:srgbClr val="42A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505950" y="5429250"/>
            <a:ext cx="144000" cy="144000"/>
          </a:xfrm>
          <a:prstGeom prst="ellipse">
            <a:avLst/>
          </a:prstGeom>
          <a:solidFill>
            <a:srgbClr val="FF8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4400" y="1581150"/>
            <a:ext cx="144000" cy="144000"/>
          </a:xfrm>
          <a:prstGeom prst="ellipse">
            <a:avLst/>
          </a:prstGeom>
          <a:solidFill>
            <a:srgbClr val="FF8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07984" y="5037750"/>
            <a:ext cx="144000" cy="144000"/>
          </a:xfrm>
          <a:prstGeom prst="ellipse">
            <a:avLst/>
          </a:prstGeom>
          <a:solidFill>
            <a:srgbClr val="FF8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9550" y="2705100"/>
            <a:ext cx="144000" cy="144000"/>
          </a:xfrm>
          <a:prstGeom prst="ellipse">
            <a:avLst/>
          </a:prstGeom>
          <a:solidFill>
            <a:srgbClr val="975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610600" y="4400550"/>
            <a:ext cx="72000" cy="72000"/>
          </a:xfrm>
          <a:prstGeom prst="ellipse">
            <a:avLst/>
          </a:prstGeom>
          <a:solidFill>
            <a:srgbClr val="975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8200" y="49149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58400" y="230505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361307" y="487036"/>
            <a:ext cx="4915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celeba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制作样本</a:t>
            </a:r>
          </a:p>
        </p:txBody>
      </p:sp>
      <p:sp>
        <p:nvSpPr>
          <p:cNvPr id="19" name="矩形 18"/>
          <p:cNvSpPr/>
          <p:nvPr/>
        </p:nvSpPr>
        <p:spPr>
          <a:xfrm>
            <a:off x="436034" y="5280862"/>
            <a:ext cx="5360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正：部分：负样本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93" y="1035892"/>
            <a:ext cx="7793132" cy="379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4" y="1729350"/>
            <a:ext cx="414321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66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4442279" y="4328886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39764" y="6511471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55157" y="45656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419600" y="5736772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198257" y="504371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331200" y="16954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361308" y="487036"/>
            <a:ext cx="3763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LFW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28750" y="1120259"/>
            <a:ext cx="101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“Labeled Faces in the Wild”</a:t>
            </a:r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，这是一个人脸照片数据库，旨在研究无约束人脸识别问题。</a:t>
            </a:r>
            <a:endParaRPr lang="en-US" altLang="zh-CN" sz="16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该数据集包含从网络收集的 </a:t>
            </a:r>
            <a:r>
              <a:rPr lang="en-US" altLang="zh-CN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13,000 </a:t>
            </a:r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多张面部图像。每张脸都标有照片中人物的名字。数据集中有 </a:t>
            </a:r>
            <a:r>
              <a:rPr lang="en-US" altLang="zh-CN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1680 </a:t>
            </a:r>
            <a:r>
              <a:rPr lang="zh-CN" altLang="en-US" sz="16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名拍照者拥有两张或更多张不同的照片。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9" y="2175977"/>
            <a:ext cx="5200542" cy="272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49" y="2474400"/>
            <a:ext cx="6809451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矩形 52"/>
          <p:cNvSpPr/>
          <p:nvPr/>
        </p:nvSpPr>
        <p:spPr>
          <a:xfrm>
            <a:off x="4639769" y="5428995"/>
            <a:ext cx="7141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标签格式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imgname, x1, x2, y1, y2, lx1, ly1, lx2, ly2, lx3, ly3, lx4, ly4, lx5, ly5,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214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4442279" y="4328886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39764" y="6511471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55157" y="45656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419600" y="5736772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198257" y="504371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331200" y="16954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361307" y="487036"/>
            <a:ext cx="6249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LFW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数据增样（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水平翻转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29" y="1803450"/>
            <a:ext cx="6057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2" y="4565649"/>
            <a:ext cx="7191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796" y="1357696"/>
            <a:ext cx="1785554" cy="178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75" y="14859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22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60" b="71667" l="760" r="57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1" r="43161" b="27500"/>
          <a:stretch/>
        </p:blipFill>
        <p:spPr>
          <a:xfrm>
            <a:off x="436034" y="323850"/>
            <a:ext cx="846864" cy="8763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4442279" y="4328886"/>
            <a:ext cx="252000" cy="252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539764" y="6511471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1182350" y="3638550"/>
            <a:ext cx="144000" cy="144000"/>
          </a:xfrm>
          <a:prstGeom prst="ellipse">
            <a:avLst/>
          </a:prstGeom>
          <a:solidFill>
            <a:srgbClr val="42A9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55157" y="4565650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419600" y="5736772"/>
            <a:ext cx="144000" cy="144000"/>
          </a:xfrm>
          <a:prstGeom prst="ellipse">
            <a:avLst/>
          </a:prstGeom>
          <a:solidFill>
            <a:srgbClr val="FF8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210550" y="3962400"/>
            <a:ext cx="72000" cy="72000"/>
          </a:xfrm>
          <a:prstGeom prst="ellipse">
            <a:avLst/>
          </a:prstGeom>
          <a:solidFill>
            <a:srgbClr val="975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198257" y="504371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331200" y="16954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361307" y="487036"/>
            <a:ext cx="5715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LFW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数据增样（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旋转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0" y="1284398"/>
            <a:ext cx="6705550" cy="38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25" y="93773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200" y="2447925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C:\Users\Administrator\Desktop\0000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4439227"/>
            <a:ext cx="23717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8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530946" y="-1171015"/>
            <a:ext cx="15313748" cy="7725192"/>
            <a:chOff x="-471952" y="-433596"/>
            <a:chExt cx="15313748" cy="7725192"/>
          </a:xfrm>
        </p:grpSpPr>
        <p:sp>
          <p:nvSpPr>
            <p:cNvPr id="5" name="矩形 4"/>
            <p:cNvSpPr/>
            <p:nvPr/>
          </p:nvSpPr>
          <p:spPr>
            <a:xfrm>
              <a:off x="-471952" y="5196348"/>
              <a:ext cx="12960000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-324466" y="1710813"/>
              <a:ext cx="5250426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09309" y="-433596"/>
              <a:ext cx="4500357" cy="772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9600" b="1" dirty="0">
                  <a:ln>
                    <a:solidFill>
                      <a:srgbClr val="44C9F5"/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2</a:t>
              </a:r>
              <a:endParaRPr lang="zh-CN" altLang="en-US" sz="49600" b="1" dirty="0">
                <a:ln>
                  <a:solidFill>
                    <a:srgbClr val="44C9F5"/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sp>
          <p:nvSpPr>
            <p:cNvPr id="6" name="饼形 5"/>
            <p:cNvSpPr/>
            <p:nvPr/>
          </p:nvSpPr>
          <p:spPr>
            <a:xfrm>
              <a:off x="4660490" y="1739613"/>
              <a:ext cx="630000" cy="630000"/>
            </a:xfrm>
            <a:prstGeom prst="pie">
              <a:avLst>
                <a:gd name="adj1" fmla="val 5351128"/>
                <a:gd name="adj2" fmla="val 16200000"/>
              </a:avLst>
            </a:prstGeom>
            <a:gradFill>
              <a:gsLst>
                <a:gs pos="0">
                  <a:srgbClr val="F682B0"/>
                </a:gs>
                <a:gs pos="33000">
                  <a:srgbClr val="FE93AA"/>
                </a:gs>
                <a:gs pos="77000">
                  <a:srgbClr val="F8BCCC"/>
                </a:gs>
                <a:gs pos="53000">
                  <a:srgbClr val="FD8EAC"/>
                </a:gs>
                <a:gs pos="97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91370" y="1745226"/>
              <a:ext cx="5250426" cy="6300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6843250" y="1740310"/>
              <a:ext cx="3244645" cy="3834580"/>
            </a:xfrm>
            <a:prstGeom prst="parallelogram">
              <a:avLst>
                <a:gd name="adj" fmla="val 81140"/>
              </a:avLst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207908" y="1568245"/>
              <a:ext cx="900000" cy="900000"/>
            </a:xfrm>
            <a:prstGeom prst="ellipse">
              <a:avLst/>
            </a:prstGeom>
            <a:gradFill flip="none" rotWithShape="1">
              <a:gsLst>
                <a:gs pos="82000">
                  <a:srgbClr val="C05EA6"/>
                </a:gs>
                <a:gs pos="0">
                  <a:srgbClr val="F682B0"/>
                </a:gs>
                <a:gs pos="29000">
                  <a:srgbClr val="FE93AA"/>
                </a:gs>
                <a:gs pos="56000">
                  <a:srgbClr val="FD8EAC"/>
                </a:gs>
                <a:gs pos="97000">
                  <a:srgbClr val="B45BA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403689" y="5397910"/>
              <a:ext cx="2477730" cy="265471"/>
            </a:xfrm>
            <a:prstGeom prst="rect">
              <a:avLst/>
            </a:prstGeom>
            <a:gradFill>
              <a:gsLst>
                <a:gs pos="74000">
                  <a:srgbClr val="975FA2"/>
                </a:gs>
                <a:gs pos="50000">
                  <a:srgbClr val="F682B0"/>
                </a:gs>
                <a:gs pos="7000">
                  <a:srgbClr val="FE93AA"/>
                </a:gs>
                <a:gs pos="30000">
                  <a:srgbClr val="FD8EAC"/>
                </a:gs>
                <a:gs pos="97000">
                  <a:srgbClr val="38CEE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784257" y="5132438"/>
              <a:ext cx="720000" cy="720000"/>
            </a:xfrm>
            <a:prstGeom prst="ellipse">
              <a:avLst/>
            </a:prstGeom>
            <a:gradFill flip="none" rotWithShape="1">
              <a:gsLst>
                <a:gs pos="82000">
                  <a:srgbClr val="C05EA6"/>
                </a:gs>
                <a:gs pos="0">
                  <a:srgbClr val="F682B0"/>
                </a:gs>
                <a:gs pos="29000">
                  <a:srgbClr val="FE93AA"/>
                </a:gs>
                <a:gs pos="56000">
                  <a:srgbClr val="FD8EAC"/>
                </a:gs>
                <a:gs pos="97000">
                  <a:srgbClr val="B45BA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2598" y="2007263"/>
              <a:ext cx="4500357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2</a:t>
              </a:r>
              <a:endParaRPr lang="zh-CN" altLang="en-US" sz="199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38624" y="2007263"/>
              <a:ext cx="4500357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latin typeface="OCR A Extended" panose="02010509020102010303" pitchFamily="50" charset="0"/>
                  <a:ea typeface="微软雅黑" panose="020B0503020204020204" pitchFamily="34" charset="-122"/>
                  <a:cs typeface="IrisUPC" panose="020B0604020202020204" pitchFamily="34" charset="-34"/>
                </a:rPr>
                <a:t>2</a:t>
              </a:r>
              <a:endParaRPr lang="zh-CN" altLang="en-US" sz="199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OCR A Extended" panose="02010509020102010303" pitchFamily="50" charset="0"/>
                <a:ea typeface="微软雅黑" panose="020B0503020204020204" pitchFamily="34" charset="-122"/>
                <a:cs typeface="IrisUPC" panose="020B0604020202020204" pitchFamily="34" charset="-34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61577" y="5181599"/>
              <a:ext cx="442451" cy="630000"/>
              <a:chOff x="7593320" y="7069392"/>
              <a:chExt cx="442451" cy="6300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554287" y="5186515"/>
              <a:ext cx="442451" cy="630000"/>
              <a:chOff x="7593320" y="7069392"/>
              <a:chExt cx="442451" cy="630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0729810" y="5220928"/>
              <a:ext cx="442451" cy="630000"/>
              <a:chOff x="7593320" y="7069392"/>
              <a:chExt cx="442451" cy="6300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762926" y="7295901"/>
                <a:ext cx="103239" cy="17698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7593320" y="7069392"/>
                <a:ext cx="442451" cy="63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 flipH="1" flipV="1">
              <a:off x="5145088" y="2035277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0800000">
              <a:off x="6312311" y="2005781"/>
              <a:ext cx="825909" cy="530944"/>
            </a:xfrm>
            <a:prstGeom prst="curvedConnector3">
              <a:avLst>
                <a:gd name="adj1" fmla="val 10714"/>
              </a:avLst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7108723" y="2929783"/>
              <a:ext cx="0" cy="85556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5454804" y="3751006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5107859" y="4704505"/>
              <a:ext cx="0" cy="85556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 flipV="1">
              <a:off x="5454804" y="5550309"/>
              <a:ext cx="1209368" cy="0"/>
            </a:xfrm>
            <a:prstGeom prst="line">
              <a:avLst/>
            </a:prstGeom>
            <a:ln w="152400">
              <a:gradFill flip="none" rotWithShape="1">
                <a:gsLst>
                  <a:gs pos="0">
                    <a:srgbClr val="42A9BE"/>
                  </a:gs>
                  <a:gs pos="50000">
                    <a:srgbClr val="2E578E"/>
                  </a:gs>
                  <a:gs pos="27000">
                    <a:srgbClr val="3E76C0"/>
                  </a:gs>
                  <a:gs pos="74000">
                    <a:srgbClr val="172C49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3816386" y="5394704"/>
            <a:ext cx="4486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MTCNN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8152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E3E3E"/>
      </a:accent1>
      <a:accent2>
        <a:srgbClr val="4D4D4D"/>
      </a:accent2>
      <a:accent3>
        <a:srgbClr val="717171"/>
      </a:accent3>
      <a:accent4>
        <a:srgbClr val="919191"/>
      </a:accent4>
      <a:accent5>
        <a:srgbClr val="A5A5A5"/>
      </a:accent5>
      <a:accent6>
        <a:srgbClr val="D7D7D7"/>
      </a:accent6>
      <a:hlink>
        <a:srgbClr val="3E3E3E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68395"/>
    </a:dk2>
    <a:lt2>
      <a:srgbClr val="F0F0F0"/>
    </a:lt2>
    <a:accent1>
      <a:srgbClr val="3E3E3E"/>
    </a:accent1>
    <a:accent2>
      <a:srgbClr val="4D4D4D"/>
    </a:accent2>
    <a:accent3>
      <a:srgbClr val="717171"/>
    </a:accent3>
    <a:accent4>
      <a:srgbClr val="919191"/>
    </a:accent4>
    <a:accent5>
      <a:srgbClr val="A5A5A5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68395"/>
    </a:dk2>
    <a:lt2>
      <a:srgbClr val="F0F0F0"/>
    </a:lt2>
    <a:accent1>
      <a:srgbClr val="3E3E3E"/>
    </a:accent1>
    <a:accent2>
      <a:srgbClr val="4D4D4D"/>
    </a:accent2>
    <a:accent3>
      <a:srgbClr val="717171"/>
    </a:accent3>
    <a:accent4>
      <a:srgbClr val="919191"/>
    </a:accent4>
    <a:accent5>
      <a:srgbClr val="A5A5A5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</TotalTime>
  <Words>922</Words>
  <Application>Microsoft Office PowerPoint</Application>
  <PresentationFormat>自定义</PresentationFormat>
  <Paragraphs>100</Paragraphs>
  <Slides>23</Slides>
  <Notes>23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xb21cn</cp:lastModifiedBy>
  <cp:revision>114</cp:revision>
  <dcterms:created xsi:type="dcterms:W3CDTF">2017-08-18T03:02:00Z</dcterms:created>
  <dcterms:modified xsi:type="dcterms:W3CDTF">2023-07-07T08:53:45Z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